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73" r:id="rId11"/>
    <p:sldId id="292" r:id="rId12"/>
    <p:sldId id="274" r:id="rId13"/>
    <p:sldId id="275" r:id="rId14"/>
    <p:sldId id="276" r:id="rId15"/>
    <p:sldId id="283" r:id="rId16"/>
    <p:sldId id="286" r:id="rId17"/>
    <p:sldId id="287" r:id="rId18"/>
    <p:sldId id="288" r:id="rId19"/>
    <p:sldId id="289" r:id="rId20"/>
    <p:sldId id="290" r:id="rId21"/>
    <p:sldId id="291" r:id="rId22"/>
    <p:sldId id="281" r:id="rId23"/>
    <p:sldId id="284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30D2E-4878-41D8-A91A-0690AAE25987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C52D-DF3A-45EE-9CCF-09887B506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9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C52D-DF3A-45EE-9CCF-09887B50695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2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23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08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5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про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55" y="1349065"/>
            <a:ext cx="954463" cy="132156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06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24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про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9" y="1336213"/>
            <a:ext cx="1117035" cy="133729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20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про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9" y="1368379"/>
            <a:ext cx="1143258" cy="133205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 про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92602"/>
            <a:ext cx="1269120" cy="131631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98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63" y="3573016"/>
            <a:ext cx="1232412" cy="1353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53" y="969003"/>
            <a:ext cx="954463" cy="1321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70" y="949485"/>
            <a:ext cx="1117035" cy="1337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49" y="976060"/>
            <a:ext cx="1143258" cy="13320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58" y="973826"/>
            <a:ext cx="1269120" cy="1316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69" y="939298"/>
            <a:ext cx="1138013" cy="1337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0" y="3606451"/>
            <a:ext cx="1200946" cy="13530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40" y="3641274"/>
            <a:ext cx="1143257" cy="13635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16" y="3638059"/>
            <a:ext cx="1211434" cy="13530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4" y="3573028"/>
            <a:ext cx="1200946" cy="13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пасибо за внимание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6612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rebuchet MS" pitchFamily="34" charset="0"/>
              </a:rPr>
              <a:t>Спасибо за внимание!</a:t>
            </a:r>
            <a:endParaRPr lang="ru-RU" sz="36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AutoShape 2" descr="https://apf.mail.ru/cgi-bin/readmsg/%D0%9A%D0%A3%D0%91%D0%9D%D0%95%D0%A2_logo.png?id=13752596060000000734%3B0%3B2&amp;exif=1&amp;bs=39859&amp;bl=25752&amp;ct=image%2Fpng&amp;cn=%D0%9A%D0%A3%D0%91%D0%9D%D0%95%D0%A2_logo.png&amp;cte=base64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10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246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нутрен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" y="1183352"/>
            <a:ext cx="8352928" cy="440918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7584" y="522944"/>
            <a:ext cx="7776864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350"/>
              </a:lnSpc>
            </a:pPr>
            <a:r>
              <a:rPr lang="ru-RU" sz="2800" b="1" i="1" dirty="0" smtClean="0">
                <a:solidFill>
                  <a:schemeClr val="tx1"/>
                </a:solidFill>
                <a:latin typeface="Trebuchet MS" pitchFamily="34" charset="0"/>
              </a:rPr>
              <a:t>ООО «КУБНЕТ»</a:t>
            </a:r>
            <a:endParaRPr lang="ru-RU" sz="2800" b="1" i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3779912" y="6334577"/>
            <a:ext cx="4506864" cy="288032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900" b="0" i="1" u="none" strike="noStrike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ИС «Мероприятие»</a:t>
            </a:r>
          </a:p>
          <a:p>
            <a:pPr algn="r"/>
            <a:endParaRPr lang="ru-RU" sz="900" b="0" i="1" u="none" strike="noStrike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17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2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7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1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3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4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4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7B72-8590-423D-AF87-4463FC3FCDFD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44DE-D491-4662-962B-97743E4D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4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83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92184" y="991734"/>
            <a:ext cx="7772400" cy="238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Информационная система </a:t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«Управление мероприятиями и контроль доступа»</a:t>
            </a:r>
            <a:endParaRPr lang="ru-RU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323979"/>
            <a:ext cx="8103325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Выпуск </a:t>
            </a:r>
            <a:r>
              <a:rPr lang="ru-RU" sz="2800" b="1" i="1" dirty="0" err="1">
                <a:solidFill>
                  <a:srgbClr val="0070C0"/>
                </a:solidFill>
                <a:latin typeface="Trebuchet MS" pitchFamily="34" charset="0"/>
              </a:rPr>
              <a:t>бейджей-пропуков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 с сохранением истории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эмиссии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96835" y="2308954"/>
            <a:ext cx="3317966" cy="23432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Система позволяет создавать шаблоны </a:t>
            </a:r>
            <a:r>
              <a:rPr lang="ru-RU" sz="1600" dirty="0" err="1" smtClean="0"/>
              <a:t>бейджей</a:t>
            </a:r>
            <a:r>
              <a:rPr lang="ru-RU" sz="1600" dirty="0" smtClean="0"/>
              <a:t> для различных групп участников мероприятия. Возможно сохранения шаблонов различных форматов (А5, А4, А3).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Сохранение истории выпуска </a:t>
            </a:r>
            <a:r>
              <a:rPr lang="ru-RU" sz="1600" dirty="0" err="1" smtClean="0"/>
              <a:t>бейждей</a:t>
            </a:r>
            <a:r>
              <a:rPr lang="ru-RU" sz="1600" dirty="0" smtClean="0"/>
              <a:t> происходит автоматически.</a:t>
            </a:r>
          </a:p>
          <a:p>
            <a:pPr marL="0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6" y="1389888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17" y="1389888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6" y="3618317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17" y="3614661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7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529163"/>
            <a:ext cx="8103325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Особенности </a:t>
            </a:r>
            <a:r>
              <a:rPr lang="ru-RU" sz="2800" b="1" i="1" dirty="0" err="1" smtClean="0">
                <a:solidFill>
                  <a:srgbClr val="0070C0"/>
                </a:solidFill>
                <a:latin typeface="Trebuchet MS" pitchFamily="34" charset="0"/>
              </a:rPr>
              <a:t>бейджа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-пропуска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96835" y="1686951"/>
            <a:ext cx="3317966" cy="37076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Поддержка шаблонов оформления </a:t>
            </a:r>
            <a:r>
              <a:rPr lang="ru-RU" sz="1600" dirty="0" err="1" smtClean="0"/>
              <a:t>бейджей</a:t>
            </a:r>
            <a:r>
              <a:rPr lang="ru-RU" sz="1600" dirty="0" smtClean="0"/>
              <a:t>-пропусков для различных групп лиц и видов регистрации.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err="1" smtClean="0"/>
              <a:t>Цветокодирование</a:t>
            </a:r>
            <a:r>
              <a:rPr lang="ru-RU" sz="1600" dirty="0" smtClean="0"/>
              <a:t> </a:t>
            </a:r>
            <a:r>
              <a:rPr lang="ru-RU" sz="1600" dirty="0"/>
              <a:t>видов участия: зрители, участники </a:t>
            </a:r>
            <a:r>
              <a:rPr lang="ru-RU" sz="1600" dirty="0" smtClean="0"/>
              <a:t>мероприятий, </a:t>
            </a:r>
            <a:r>
              <a:rPr lang="ru-RU" sz="1600" dirty="0"/>
              <a:t>организаторы, </a:t>
            </a:r>
            <a:r>
              <a:rPr lang="ru-RU" sz="1600" dirty="0" smtClean="0"/>
              <a:t>судьи соревнований, технический персонал </a:t>
            </a:r>
            <a:r>
              <a:rPr lang="ru-RU" sz="1600" dirty="0"/>
              <a:t>и т.п</a:t>
            </a:r>
            <a:r>
              <a:rPr lang="ru-RU" sz="16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Фотография участника.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QR-</a:t>
            </a:r>
            <a:r>
              <a:rPr lang="ru-RU" sz="1600" dirty="0"/>
              <a:t>код или штрих-код идентификатора </a:t>
            </a:r>
            <a:r>
              <a:rPr lang="ru-RU" sz="1600" dirty="0" smtClean="0"/>
              <a:t>участника.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Голограмма </a:t>
            </a:r>
            <a:r>
              <a:rPr lang="ru-RU" sz="1600" dirty="0"/>
              <a:t>– логотип/герб (опционально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6" y="1389888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17" y="1389888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6" y="3618317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17" y="3614661"/>
            <a:ext cx="1483083" cy="2090669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5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275550"/>
            <a:ext cx="8103325" cy="13234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 err="1">
                <a:solidFill>
                  <a:srgbClr val="0070C0"/>
                </a:solidFill>
                <a:latin typeface="Trebuchet MS" pitchFamily="34" charset="0"/>
              </a:rPr>
              <a:t>Журналирование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 регистраций, посещений и перемещений,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текущего 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положения участников и наполнения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зон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191383"/>
            <a:ext cx="3317966" cy="322960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Программная платформа позволяет отслеживать историю регистрации, перемещения участников мероприятия, выявлять наиболее посещаемые места и популярные услуги посредством предоставления средств отчетности.</a:t>
            </a: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Отчеты доступны к получению в формате документа </a:t>
            </a:r>
            <a:r>
              <a:rPr lang="en-US" sz="1600" dirty="0" smtClean="0"/>
              <a:t>excel </a:t>
            </a:r>
            <a:r>
              <a:rPr lang="ru-RU" sz="1600" dirty="0" smtClean="0"/>
              <a:t>или в графическом интерфейсе администратора.</a:t>
            </a:r>
          </a:p>
          <a:p>
            <a:pPr marL="0"/>
            <a:endParaRPr lang="ru-RU" sz="1600" dirty="0"/>
          </a:p>
        </p:txBody>
      </p:sp>
      <p:pic>
        <p:nvPicPr>
          <p:cNvPr id="1026" name="Picture 2" descr="http://getcover.ru/i/14ka71435910155.76/6yxq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7" y="1598989"/>
            <a:ext cx="3809999" cy="16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tcover.ru/i/zp6uf1435910214.57/j1oq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6" y="3147986"/>
            <a:ext cx="3809999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323979"/>
            <a:ext cx="8103325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Уведомлений участников мероприятия и информационное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сопровождение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313303"/>
            <a:ext cx="3317966" cy="199336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Для формирования информационного фона и оперативного информирования участников мероприятия система поддерживает рассылку уведомлений на </a:t>
            </a:r>
            <a:r>
              <a:rPr lang="en-US" sz="1600" dirty="0" smtClean="0"/>
              <a:t>e-mail </a:t>
            </a:r>
            <a:r>
              <a:rPr lang="ru-RU" sz="1600" dirty="0" smtClean="0"/>
              <a:t>участника или в виде </a:t>
            </a:r>
            <a:r>
              <a:rPr lang="en-US" sz="1600" dirty="0" smtClean="0"/>
              <a:t>SMS </a:t>
            </a:r>
            <a:r>
              <a:rPr lang="ru-RU" sz="1600" dirty="0" smtClean="0"/>
              <a:t>сообщения.</a:t>
            </a:r>
          </a:p>
          <a:p>
            <a:pPr marL="0"/>
            <a:endParaRPr lang="ru-RU" sz="1600" dirty="0"/>
          </a:p>
        </p:txBody>
      </p:sp>
      <p:pic>
        <p:nvPicPr>
          <p:cNvPr id="4098" name="Picture 2" descr="http://getcover.ru/i/52pxu1435911837.36/ubnq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18107" r="31875"/>
          <a:stretch/>
        </p:blipFill>
        <p:spPr bwMode="auto">
          <a:xfrm>
            <a:off x="5153297" y="1619795"/>
            <a:ext cx="3175708" cy="38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301675"/>
            <a:ext cx="8212183" cy="13234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справочной информацией, отображаемой участникам в мобильных приложениях на двух языках по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категориям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1843040"/>
            <a:ext cx="3953692" cy="44073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Для сопровождения участника мероприятия на протяжении всей программы посещаемого мероприятия предусмотрено мобильное приложение позволяющее:</a:t>
            </a:r>
          </a:p>
          <a:p>
            <a:r>
              <a:rPr lang="ru-RU" sz="1600" dirty="0" smtClean="0"/>
              <a:t>авторизоваться в личном кабинете;</a:t>
            </a:r>
          </a:p>
          <a:p>
            <a:r>
              <a:rPr lang="ru-RU" sz="1600" dirty="0" smtClean="0"/>
              <a:t>ознакомиться с информацией о мероприятии;</a:t>
            </a:r>
          </a:p>
          <a:p>
            <a:r>
              <a:rPr lang="ru-RU" sz="1600" dirty="0" smtClean="0"/>
              <a:t>изучить локацию и доступные к посещению зоны, перечень оказываемых услуг;</a:t>
            </a:r>
          </a:p>
          <a:p>
            <a:r>
              <a:rPr lang="ru-RU" sz="1600" dirty="0" smtClean="0"/>
              <a:t>составить расписание посещения отдельных событий;</a:t>
            </a:r>
          </a:p>
          <a:p>
            <a:r>
              <a:rPr lang="ru-RU" sz="1600" dirty="0" smtClean="0"/>
              <a:t>воспользоваться формой обратной связи со службой поддержки.</a:t>
            </a:r>
          </a:p>
          <a:p>
            <a:pPr marL="0"/>
            <a:endParaRPr lang="ru-RU" sz="1600" dirty="0"/>
          </a:p>
        </p:txBody>
      </p:sp>
      <p:pic>
        <p:nvPicPr>
          <p:cNvPr id="3088" name="Picture 16" descr="http://getcover.ru/i/8hfo01435911171.84/504u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75" y="2891640"/>
            <a:ext cx="1316330" cy="23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getcover.ru/i/8hfo01435911171.84/resl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05" y="2508462"/>
            <a:ext cx="1316330" cy="23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getcover.ru/i/8hfo01435911171.84/689d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35" y="2125284"/>
            <a:ext cx="1316330" cy="23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288875"/>
            <a:ext cx="7886700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Стек технологий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27315" y="1777595"/>
            <a:ext cx="7886700" cy="1106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Представленная информационная система разработана с использованием </a:t>
            </a:r>
            <a:r>
              <a:rPr lang="en-US" sz="1600" dirty="0" smtClean="0">
                <a:solidFill>
                  <a:srgbClr val="FF3300"/>
                </a:solidFill>
              </a:rPr>
              <a:t>Microsoft ASP.NET</a:t>
            </a:r>
            <a:r>
              <a:rPr lang="en-US" sz="1600" dirty="0" smtClean="0"/>
              <a:t>. </a:t>
            </a:r>
          </a:p>
          <a:p>
            <a:pPr marL="0" indent="0">
              <a:buNone/>
            </a:pPr>
            <a:r>
              <a:rPr lang="ru-RU" sz="1600" dirty="0" smtClean="0"/>
              <a:t>В качестве хранилища данных применяются реляционные БД, управляемые с помощью </a:t>
            </a:r>
            <a:r>
              <a:rPr lang="en-US" sz="1600" dirty="0" smtClean="0">
                <a:solidFill>
                  <a:srgbClr val="FF3300"/>
                </a:solidFill>
              </a:rPr>
              <a:t>Microsoft SQL Server</a:t>
            </a:r>
            <a:r>
              <a:rPr lang="ru-RU" sz="1600" dirty="0" smtClean="0"/>
              <a:t>.*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5" y="5200178"/>
            <a:ext cx="6836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</a:t>
            </a:r>
            <a:r>
              <a:rPr lang="ru-RU" sz="1100" dirty="0" smtClean="0"/>
              <a:t>Могут использоваться иные СУБД, </a:t>
            </a:r>
            <a:r>
              <a:rPr lang="ru-RU" sz="1100" dirty="0"/>
              <a:t>поддерживающие язык </a:t>
            </a:r>
            <a:r>
              <a:rPr lang="en-US" sz="1100" dirty="0" smtClean="0"/>
              <a:t>SQL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93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288875"/>
            <a:ext cx="7886700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работы: эмиссия – сценарий №1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73" y="1226581"/>
            <a:ext cx="76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07" y="889592"/>
            <a:ext cx="16668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00" y="4253885"/>
            <a:ext cx="1190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трелка вправо с вырезом 24"/>
          <p:cNvSpPr/>
          <p:nvPr/>
        </p:nvSpPr>
        <p:spPr>
          <a:xfrm>
            <a:off x="1784066" y="1254425"/>
            <a:ext cx="192248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Регистрация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4491816" y="1226581"/>
            <a:ext cx="192248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Регистрация</a:t>
            </a:r>
          </a:p>
        </p:txBody>
      </p:sp>
      <p:sp>
        <p:nvSpPr>
          <p:cNvPr id="27" name="Стрелка вправо с вырезом 26"/>
          <p:cNvSpPr/>
          <p:nvPr/>
        </p:nvSpPr>
        <p:spPr>
          <a:xfrm rot="5400000">
            <a:off x="7043330" y="2934004"/>
            <a:ext cx="1650823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A4982"/>
                </a:solidFill>
              </a:rPr>
              <a:t>Участники</a:t>
            </a:r>
            <a:endParaRPr lang="ru-RU" b="1" dirty="0">
              <a:solidFill>
                <a:srgbClr val="1A4982"/>
              </a:solidFill>
            </a:endParaRPr>
          </a:p>
        </p:txBody>
      </p:sp>
      <p:sp>
        <p:nvSpPr>
          <p:cNvPr id="28" name="Стрелка вправо с вырезом 27"/>
          <p:cNvSpPr/>
          <p:nvPr/>
        </p:nvSpPr>
        <p:spPr>
          <a:xfrm>
            <a:off x="5384465" y="4133309"/>
            <a:ext cx="193280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Документы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9" name="Стрелка вправо с вырезом 28"/>
          <p:cNvSpPr/>
          <p:nvPr/>
        </p:nvSpPr>
        <p:spPr>
          <a:xfrm flipH="1">
            <a:off x="5400861" y="4946812"/>
            <a:ext cx="2287860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2"/>
                </a:solidFill>
              </a:rPr>
              <a:t>Бейдж</a:t>
            </a:r>
            <a:r>
              <a:rPr lang="ru-RU" sz="1400" b="1" dirty="0" smtClean="0">
                <a:solidFill>
                  <a:schemeClr val="tx2"/>
                </a:solidFill>
              </a:rPr>
              <a:t>-пропуск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87847" y="2138501"/>
            <a:ext cx="533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Пользователь аккредитуется на мероприятие любым, предложенным организаторами способом, в </a:t>
            </a:r>
            <a:r>
              <a:rPr lang="ru-RU" dirty="0" err="1" smtClean="0"/>
              <a:t>т.ч</a:t>
            </a:r>
            <a:r>
              <a:rPr lang="ru-RU" dirty="0" smtClean="0"/>
              <a:t>. удалённо, а оператор вносит данные в ИС «УУСКД».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891991" y="3218621"/>
            <a:ext cx="479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основе данных заявки и предъявленного документа оргкомитет заблаговременно выпускает  </a:t>
            </a:r>
            <a:r>
              <a:rPr lang="ru-RU" dirty="0" err="1" smtClean="0"/>
              <a:t>бедж</a:t>
            </a:r>
            <a:r>
              <a:rPr lang="ru-RU" dirty="0" smtClean="0"/>
              <a:t>-пропуск, который выдается непосредственно при регистрации.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943210" y="4410073"/>
            <a:ext cx="3548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Наличие пропуска позволяет участнику посещать территорию проведения мероприятия, пользоваться услугами, в </a:t>
            </a:r>
            <a:r>
              <a:rPr lang="ru-RU" dirty="0" err="1" smtClean="0"/>
              <a:t>т.ч</a:t>
            </a:r>
            <a:r>
              <a:rPr lang="ru-RU" dirty="0" smtClean="0"/>
              <a:t>. транспортом мероприятия.</a:t>
            </a:r>
            <a:endParaRPr lang="ru-RU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7" y="1126575"/>
            <a:ext cx="695492" cy="113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1" y="4461153"/>
            <a:ext cx="695492" cy="113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H:\Spellsystems\Федерация спортивных танцев\Паспорт 1 сторо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11" y="5204653"/>
            <a:ext cx="322012" cy="495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85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7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288875"/>
            <a:ext cx="7886700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работы: эмиссия – сценарий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№2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9197"/>
            <a:ext cx="9810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9073"/>
            <a:ext cx="1190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7015"/>
            <a:ext cx="16668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трелка вправо с вырезом 19"/>
          <p:cNvSpPr/>
          <p:nvPr/>
        </p:nvSpPr>
        <p:spPr>
          <a:xfrm>
            <a:off x="1569396" y="2289646"/>
            <a:ext cx="1922484" cy="881249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Документы, оплата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1" name="Стрелка вправо с вырезом 20"/>
          <p:cNvSpPr/>
          <p:nvPr/>
        </p:nvSpPr>
        <p:spPr>
          <a:xfrm>
            <a:off x="5076056" y="2649686"/>
            <a:ext cx="1922484" cy="881249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Регистрация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36" name="Стрелка вправо с вырезом 35"/>
          <p:cNvSpPr/>
          <p:nvPr/>
        </p:nvSpPr>
        <p:spPr>
          <a:xfrm flipH="1">
            <a:off x="1589612" y="3170895"/>
            <a:ext cx="1922484" cy="881249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2"/>
                </a:solidFill>
              </a:rPr>
              <a:t>Бейдж</a:t>
            </a:r>
            <a:r>
              <a:rPr lang="ru-RU" sz="1600" b="1" dirty="0" smtClean="0">
                <a:solidFill>
                  <a:schemeClr val="tx2"/>
                </a:solidFill>
              </a:rPr>
              <a:t>-пропуск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3706" y="4233862"/>
            <a:ext cx="761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Пользователь аккредитуется и регистрируется на мероприятие одновременно, при первом посещении. </a:t>
            </a:r>
            <a:r>
              <a:rPr lang="ru-RU" dirty="0"/>
              <a:t> </a:t>
            </a:r>
            <a:r>
              <a:rPr lang="ru-RU" dirty="0" smtClean="0"/>
              <a:t>Оператор стойки регистрации вносит в систему данные пользователя выпускает </a:t>
            </a:r>
            <a:r>
              <a:rPr lang="ru-RU" dirty="0" err="1" smtClean="0"/>
              <a:t>бейдж</a:t>
            </a:r>
            <a:r>
              <a:rPr lang="ru-RU" dirty="0" smtClean="0"/>
              <a:t>-пропуск упрощенного образца.</a:t>
            </a:r>
          </a:p>
        </p:txBody>
      </p:sp>
      <p:sp>
        <p:nvSpPr>
          <p:cNvPr id="38" name="Двойные круглые скобки 37"/>
          <p:cNvSpPr/>
          <p:nvPr/>
        </p:nvSpPr>
        <p:spPr>
          <a:xfrm>
            <a:off x="179512" y="1484784"/>
            <a:ext cx="4824536" cy="2749078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Оргкомитет: стойка </a:t>
            </a:r>
            <a:r>
              <a:rPr lang="ru-RU" dirty="0">
                <a:solidFill>
                  <a:schemeClr val="tx2"/>
                </a:solidFill>
              </a:rPr>
              <a:t>регистрации на </a:t>
            </a:r>
            <a:r>
              <a:rPr lang="ru-RU" dirty="0" smtClean="0">
                <a:solidFill>
                  <a:schemeClr val="tx2"/>
                </a:solidFill>
              </a:rPr>
              <a:t>мероприятие</a:t>
            </a: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598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6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83691"/>
            <a:ext cx="7886700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работы: подготовка мероприятия – объекты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946392" y="3499267"/>
            <a:ext cx="3892155" cy="1801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 descr="H:\Spellsystems\Федерация спортивных танцев\автоб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44713"/>
            <a:ext cx="1094333" cy="10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87" y="4741503"/>
            <a:ext cx="1155028" cy="11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6542" y="1052736"/>
            <a:ext cx="8325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Перед началом мероприятия формируется перечень групп участников, производится зонирование, регистрация маршрутов и транспортных средств, определяются права доступа.</a:t>
            </a:r>
            <a:endParaRPr lang="ru-RU" sz="1600" dirty="0"/>
          </a:p>
        </p:txBody>
      </p:sp>
      <p:pic>
        <p:nvPicPr>
          <p:cNvPr id="15" name="Picture 2" descr="H:\Spellsystems\Федерация спортивных танцев\поез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12196"/>
            <a:ext cx="956243" cy="9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:\Spellsystems\Федерация спортивных танцев\самолё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1053751" cy="10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:\Spellsystems\Федерация спортивных танцев\здани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04" y="4172735"/>
            <a:ext cx="1421508" cy="182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H:\Spellsystems\Федерация спортивных танцев\автоб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62" y="2618091"/>
            <a:ext cx="1094333" cy="10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:\Spellsystems\Федерация спортивных танцев\гостиниц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62" y="1622831"/>
            <a:ext cx="1378313" cy="13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право с вырезом 24"/>
          <p:cNvSpPr/>
          <p:nvPr/>
        </p:nvSpPr>
        <p:spPr>
          <a:xfrm>
            <a:off x="3779912" y="2281878"/>
            <a:ext cx="3456384" cy="672426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Маршруты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6" name="Стрелка вправо с вырезом 25"/>
          <p:cNvSpPr/>
          <p:nvPr/>
        </p:nvSpPr>
        <p:spPr>
          <a:xfrm rot="17700240" flipH="1">
            <a:off x="7283749" y="4041591"/>
            <a:ext cx="1577949" cy="672426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Маршруты</a:t>
            </a:r>
            <a:endParaRPr lang="ru-RU" sz="1600" b="1" dirty="0">
              <a:solidFill>
                <a:schemeClr val="tx2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470912" y="3854842"/>
            <a:ext cx="706293" cy="1086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134597" y="1666238"/>
            <a:ext cx="1557083" cy="2188604"/>
            <a:chOff x="134597" y="1666238"/>
            <a:chExt cx="1557083" cy="218860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323396" y="1666238"/>
              <a:ext cx="1147516" cy="1594570"/>
              <a:chOff x="323396" y="1666238"/>
              <a:chExt cx="1147516" cy="1594570"/>
            </a:xfrm>
          </p:grpSpPr>
          <p:pic>
            <p:nvPicPr>
              <p:cNvPr id="31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396" y="2060848"/>
                <a:ext cx="486295" cy="804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617" y="1666238"/>
                <a:ext cx="486295" cy="804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691" y="2456211"/>
                <a:ext cx="486295" cy="804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134597" y="3208511"/>
              <a:ext cx="1557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Участники по группам</a:t>
              </a:r>
              <a:endParaRPr lang="ru-RU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79712" y="3203684"/>
            <a:ext cx="167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Транспортные узлы прибытия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824695" y="3573016"/>
            <a:ext cx="176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Маршруты и транспортные средства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565686" y="2929136"/>
            <a:ext cx="155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Места размещения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7274686" y="5210599"/>
            <a:ext cx="155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Территория проведения</a:t>
            </a:r>
            <a:endParaRPr lang="ru-RU" dirty="0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2814836" y="3849976"/>
            <a:ext cx="1" cy="529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3946393" y="4299402"/>
            <a:ext cx="878302" cy="581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4067944" y="5581302"/>
            <a:ext cx="19488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0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34" grpId="0"/>
      <p:bldP spid="35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83691"/>
            <a:ext cx="7886700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работы: подготовка мероприятия –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зонирование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99992" y="4569425"/>
            <a:ext cx="24482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499992" y="3345289"/>
            <a:ext cx="24482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793456" y="2148447"/>
            <a:ext cx="3171032" cy="11879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948264" y="3345289"/>
            <a:ext cx="201622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965552" y="3273281"/>
            <a:ext cx="8724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011888" y="3273281"/>
            <a:ext cx="8724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444208" y="1617097"/>
            <a:ext cx="8724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37" y="1637481"/>
            <a:ext cx="735707" cy="91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31" y="2913241"/>
            <a:ext cx="620001" cy="77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508402" y="2543909"/>
            <a:ext cx="2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М-1. Общая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7019602" y="3779078"/>
            <a:ext cx="187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М-2. Оргкомитет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7221845" y="4827583"/>
            <a:ext cx="152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М-3. Судейская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579196" y="998948"/>
            <a:ext cx="8313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После внесения данных производится зонирование территории мероприятия и определение прав доступа. Транспортные узлы, гостиницы, транспортные средства, также являются зонами пребывания, как и отдельные корпуса/помещения/площади мест непосредственного проведения мероприятий.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948263" y="4569425"/>
            <a:ext cx="201622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 rot="5400000">
            <a:off x="6529869" y="5078741"/>
            <a:ext cx="8724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4572000" y="3707070"/>
            <a:ext cx="152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М-4. Зрительская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965552" y="4497417"/>
            <a:ext cx="8724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31" y="4137377"/>
            <a:ext cx="620001" cy="77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628380" y="4936723"/>
            <a:ext cx="18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М-5. Соревнования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430907" y="4936723"/>
            <a:ext cx="2034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Зонирование (расположение, количество зон) определяется организаторами для каждого мероприятия.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03" y="2936450"/>
            <a:ext cx="833065" cy="8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02" y="4783153"/>
            <a:ext cx="833065" cy="8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193533" y="3154085"/>
            <a:ext cx="1507034" cy="16101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6" y="2655132"/>
            <a:ext cx="735707" cy="91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377459" y="3563942"/>
            <a:ext cx="117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А-1. Автобус на маршруте</a:t>
            </a:r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411760" y="3148670"/>
            <a:ext cx="1507034" cy="16101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23" y="2649717"/>
            <a:ext cx="735707" cy="91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595686" y="3558527"/>
            <a:ext cx="1170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 Г-1. Гостиница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3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4" grpId="0" animBg="1"/>
      <p:bldP spid="50" grpId="0"/>
      <p:bldP spid="51" grpId="0"/>
      <p:bldP spid="52" grpId="0"/>
      <p:bldP spid="53" grpId="0"/>
      <p:bldP spid="54" grpId="0" animBg="1"/>
      <p:bldP spid="56" grpId="0"/>
      <p:bldP spid="59" grpId="0"/>
      <p:bldP spid="63" grpId="0" animBg="1"/>
      <p:bldP spid="65" grpId="0"/>
      <p:bldP spid="66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314" y="280167"/>
            <a:ext cx="7886700" cy="50270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Описание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и применение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30385" y="1337379"/>
            <a:ext cx="3708718" cy="4185761"/>
          </a:xfr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600" dirty="0"/>
              <a:t>Программная платформа для создания единой информационной среды для аккредитации, регистрации, управления доступом и контроля доступа, учёта перемещений и оперативного информирования участников </a:t>
            </a:r>
            <a:r>
              <a:rPr lang="ru-RU" sz="1600" dirty="0" smtClean="0"/>
              <a:t>мероприятий.</a:t>
            </a:r>
          </a:p>
          <a:p>
            <a:pPr marL="0" indent="0">
              <a:buNone/>
            </a:pPr>
            <a:r>
              <a:rPr lang="ru-RU" sz="1600" dirty="0" smtClean="0"/>
              <a:t>Может использоваться на:</a:t>
            </a:r>
          </a:p>
          <a:p>
            <a:r>
              <a:rPr lang="ru-RU" sz="1600" dirty="0" smtClean="0"/>
              <a:t>спортивных соревнованиях,</a:t>
            </a:r>
          </a:p>
          <a:p>
            <a:r>
              <a:rPr lang="ru-RU" sz="1600" dirty="0" err="1" smtClean="0"/>
              <a:t>конгрессно</a:t>
            </a:r>
            <a:r>
              <a:rPr lang="ru-RU" sz="1600" dirty="0" smtClean="0"/>
              <a:t>-выставочных мероприятиях,</a:t>
            </a:r>
            <a:endParaRPr lang="ru-RU" sz="1600" dirty="0"/>
          </a:p>
          <a:p>
            <a:r>
              <a:rPr lang="ru-RU" sz="1600" dirty="0" smtClean="0"/>
              <a:t>учебно-практических мероприятиях,</a:t>
            </a:r>
          </a:p>
          <a:p>
            <a:r>
              <a:rPr lang="ru-RU" sz="1600" dirty="0" smtClean="0"/>
              <a:t>научных съездах и дискуссионных площадках,</a:t>
            </a:r>
          </a:p>
          <a:p>
            <a:r>
              <a:rPr lang="ru-RU" sz="1600" dirty="0" smtClean="0"/>
              <a:t>и других.</a:t>
            </a:r>
          </a:p>
        </p:txBody>
      </p:sp>
      <p:pic>
        <p:nvPicPr>
          <p:cNvPr id="2052" name="Picture 4" descr="http://getcover.ru/i/gxvfn1435839402.63/yflk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32" y="2726224"/>
            <a:ext cx="802321" cy="14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etcover.ru/i/5qw961435838781.7/ilgc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67" y="2041807"/>
            <a:ext cx="3990133" cy="24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288875"/>
            <a:ext cx="8065834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работы: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проведение мероприятия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535" y="918266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процессе мероприятия в централизованную БД с мобильных или стационарных устройств (считыватели данных пропусков в виде терминалов или ноутбуков) стекаются данные о перемещениях участников.</a:t>
            </a:r>
          </a:p>
          <a:p>
            <a:endParaRPr lang="ru-RU" sz="1600" dirty="0"/>
          </a:p>
          <a:p>
            <a:r>
              <a:rPr lang="ru-RU" sz="1600" dirty="0" smtClean="0"/>
              <a:t>Контроллеры с терминалами же получают из централизованной БД сведения о наличии или отсутствии у посетителя прав на доступ в контролируемую зону.</a:t>
            </a:r>
          </a:p>
          <a:p>
            <a:endParaRPr lang="ru-RU" sz="1600" dirty="0"/>
          </a:p>
          <a:p>
            <a:r>
              <a:rPr lang="ru-RU" sz="1600" dirty="0" smtClean="0"/>
              <a:t>Оргкомитет получает данные о расположении участников, их перемещениях.</a:t>
            </a:r>
            <a:endParaRPr lang="ru-RU" sz="16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50" y="3747798"/>
            <a:ext cx="16668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трелка вправо с вырезом 32"/>
          <p:cNvSpPr/>
          <p:nvPr/>
        </p:nvSpPr>
        <p:spPr>
          <a:xfrm flipH="1">
            <a:off x="1524671" y="3876386"/>
            <a:ext cx="1944216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Данные о допусках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4" name="Стрелка вправо с вырезом 33"/>
          <p:cNvSpPr/>
          <p:nvPr/>
        </p:nvSpPr>
        <p:spPr>
          <a:xfrm>
            <a:off x="1524671" y="4567193"/>
            <a:ext cx="1944216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Данные о перемещениях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5" name="Стрелка вправо с вырезом 34"/>
          <p:cNvSpPr/>
          <p:nvPr/>
        </p:nvSpPr>
        <p:spPr>
          <a:xfrm rot="10800000" flipH="1" flipV="1">
            <a:off x="5373543" y="4100694"/>
            <a:ext cx="2103728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Представление данных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2" y="3876386"/>
            <a:ext cx="46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7" y="4725285"/>
            <a:ext cx="773718" cy="6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"/>
          <a:stretch/>
        </p:blipFill>
        <p:spPr bwMode="auto">
          <a:xfrm>
            <a:off x="7645351" y="3034651"/>
            <a:ext cx="1304925" cy="28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315" y="288875"/>
            <a:ext cx="8065834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Порядок работы: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контроль доступа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31" y="1468270"/>
            <a:ext cx="771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52320" y="244224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Сервер комплекса</a:t>
            </a:r>
            <a:endParaRPr lang="ru-RU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7" y="1659935"/>
            <a:ext cx="693985" cy="10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563888" y="1523567"/>
            <a:ext cx="1075511" cy="1338667"/>
            <a:chOff x="6376809" y="3861048"/>
            <a:chExt cx="1075511" cy="1338667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809" y="3861048"/>
              <a:ext cx="1075511" cy="133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953" y="4068818"/>
              <a:ext cx="463303" cy="41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Стрелка вправо с вырезом 16"/>
          <p:cNvSpPr/>
          <p:nvPr/>
        </p:nvSpPr>
        <p:spPr>
          <a:xfrm>
            <a:off x="1043608" y="1786876"/>
            <a:ext cx="237626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2"/>
                </a:solidFill>
              </a:rPr>
              <a:t>Бейдж</a:t>
            </a:r>
            <a:r>
              <a:rPr lang="ru-RU" sz="1400" b="1" dirty="0" smtClean="0">
                <a:solidFill>
                  <a:schemeClr val="tx2"/>
                </a:solidFill>
              </a:rPr>
              <a:t>-пропуск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4860032" y="972926"/>
            <a:ext cx="237626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ID</a:t>
            </a:r>
            <a:r>
              <a:rPr lang="ru-RU" sz="1400" b="1" dirty="0" smtClean="0">
                <a:solidFill>
                  <a:schemeClr val="tx2"/>
                </a:solidFill>
              </a:rPr>
              <a:t>-участника, номер зоны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flipH="1">
            <a:off x="4860032" y="1765014"/>
            <a:ext cx="2225770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Допуск / </a:t>
            </a:r>
            <a:r>
              <a:rPr lang="ru-RU" sz="1400" b="1" dirty="0" err="1" smtClean="0">
                <a:solidFill>
                  <a:schemeClr val="tx2"/>
                </a:solidFill>
              </a:rPr>
              <a:t>недопуск</a:t>
            </a:r>
            <a:r>
              <a:rPr lang="ru-RU" sz="1400" b="1" dirty="0" smtClean="0">
                <a:solidFill>
                  <a:schemeClr val="tx2"/>
                </a:solidFill>
              </a:rPr>
              <a:t>, ФИО, фотография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5011734" y="2531679"/>
            <a:ext cx="2376264" cy="79208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Отметка о допуске, если человек прошел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567" y="3565214"/>
            <a:ext cx="8638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Подойдя ко входу, участник позволяет сотруднику охраны произвести считывание данных </a:t>
            </a:r>
            <a:r>
              <a:rPr lang="ru-RU" sz="1600" dirty="0" err="1" smtClean="0"/>
              <a:t>бейджа</a:t>
            </a:r>
            <a:r>
              <a:rPr lang="ru-RU" sz="1600" dirty="0" smtClean="0"/>
              <a:t>-пропуска.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 беспроводной сети и сети интернет терминал получает с сервера ФИО, фотографию и информацию о наличии права доступа к контролируемой зоне.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Контроллер сверяет данные в централизованной БД с данными на </a:t>
            </a:r>
            <a:r>
              <a:rPr lang="ru-RU" sz="1600" dirty="0" err="1" smtClean="0"/>
              <a:t>бейдже</a:t>
            </a:r>
            <a:r>
              <a:rPr lang="ru-RU" sz="1600" dirty="0" smtClean="0"/>
              <a:t>-пропуске, сравнивает фотографии (отображается на цветном дисплее терминала) и лицо участника, удостоверяется в наличии голограммы (если данная степень защиты используется).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 случае наличия допуска пропускает участника и нажимает на кнопку «прошел». Этот факт отражается в БД мониторинга активности.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023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5546" y="348187"/>
            <a:ext cx="7886700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ru-RU" sz="2800" b="1" i="1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Опыт реализации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930618" y="1300985"/>
            <a:ext cx="7055142" cy="49244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Проект в использовался в качестве основного программного обеспечения при проведении мероприятия «</a:t>
            </a:r>
            <a:r>
              <a:rPr lang="ru-RU" sz="1800" dirty="0"/>
              <a:t>Открытый окружной робототехнический фестиваль </a:t>
            </a:r>
            <a:r>
              <a:rPr lang="ru-RU" sz="1800" dirty="0" smtClean="0"/>
              <a:t>«</a:t>
            </a:r>
            <a:r>
              <a:rPr lang="ru-RU" sz="1800" dirty="0" err="1" smtClean="0"/>
              <a:t>Робофест</a:t>
            </a:r>
            <a:r>
              <a:rPr lang="ru-RU" sz="1800" dirty="0" smtClean="0"/>
              <a:t>-Юг» в 2014 году в г. Сочи: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аккредитовано более </a:t>
            </a:r>
            <a:r>
              <a:rPr lang="ru-RU" sz="1800" dirty="0" smtClean="0">
                <a:solidFill>
                  <a:srgbClr val="FF3300"/>
                </a:solidFill>
              </a:rPr>
              <a:t>2 700 </a:t>
            </a:r>
            <a:r>
              <a:rPr lang="ru-RU" sz="1800" dirty="0" smtClean="0"/>
              <a:t>участников и специалистов технической службы;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выпущено более </a:t>
            </a:r>
            <a:r>
              <a:rPr lang="ru-RU" sz="1800" dirty="0" smtClean="0">
                <a:solidFill>
                  <a:srgbClr val="FF3300"/>
                </a:solidFill>
              </a:rPr>
              <a:t>3 000</a:t>
            </a:r>
            <a:r>
              <a:rPr lang="ru-RU" sz="1800" dirty="0" smtClean="0"/>
              <a:t> </a:t>
            </a:r>
            <a:r>
              <a:rPr lang="ru-RU" sz="1800" dirty="0" err="1" smtClean="0"/>
              <a:t>бейджей</a:t>
            </a:r>
            <a:r>
              <a:rPr lang="ru-RU" sz="1800" dirty="0" smtClean="0"/>
              <a:t>-пропусков;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зарегистрировано </a:t>
            </a:r>
            <a:r>
              <a:rPr lang="ru-RU" sz="1800" dirty="0">
                <a:solidFill>
                  <a:srgbClr val="FF3300"/>
                </a:solidFill>
              </a:rPr>
              <a:t>4</a:t>
            </a:r>
            <a:r>
              <a:rPr lang="ru-RU" sz="1800" dirty="0" smtClean="0"/>
              <a:t> локации и </a:t>
            </a:r>
            <a:r>
              <a:rPr lang="ru-RU" sz="1800" dirty="0">
                <a:solidFill>
                  <a:srgbClr val="FF3300"/>
                </a:solidFill>
              </a:rPr>
              <a:t>10</a:t>
            </a:r>
            <a:r>
              <a:rPr lang="ru-RU" sz="1800" dirty="0" smtClean="0"/>
              <a:t> зон проведения мероприятий;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запланировано более </a:t>
            </a:r>
            <a:r>
              <a:rPr lang="ru-RU" sz="1800" dirty="0">
                <a:solidFill>
                  <a:srgbClr val="FF3300"/>
                </a:solidFill>
              </a:rPr>
              <a:t>40</a:t>
            </a:r>
            <a:r>
              <a:rPr lang="ru-RU" sz="1800" dirty="0" smtClean="0"/>
              <a:t> внутренних мероприятий;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предоставлено </a:t>
            </a:r>
            <a:r>
              <a:rPr lang="ru-RU" sz="1800" dirty="0">
                <a:solidFill>
                  <a:srgbClr val="FF3300"/>
                </a:solidFill>
              </a:rPr>
              <a:t>3</a:t>
            </a:r>
            <a:r>
              <a:rPr lang="ru-RU" sz="1800" dirty="0" smtClean="0"/>
              <a:t> вида услуг.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ru-RU" sz="18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174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8675" y="290780"/>
            <a:ext cx="7886700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Выгоды от реализации: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28675" y="1797050"/>
            <a:ext cx="7886700" cy="310546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Удобство подготовки к проведению мероприятия.</a:t>
            </a:r>
          </a:p>
          <a:p>
            <a:r>
              <a:rPr lang="ru-RU" sz="1800" dirty="0" smtClean="0"/>
              <a:t>Автоматическое распределение участников по зонам и внутренним мероприятиям.</a:t>
            </a:r>
          </a:p>
          <a:p>
            <a:r>
              <a:rPr lang="ru-RU" sz="1800" dirty="0" smtClean="0"/>
              <a:t>Наличие интерактивных средств мониторинга всех текущих процессов мероприятия.</a:t>
            </a:r>
          </a:p>
          <a:p>
            <a:r>
              <a:rPr lang="ru-RU" sz="1800" dirty="0" smtClean="0"/>
              <a:t>Возможность оперативного оповещения всех </a:t>
            </a:r>
            <a:r>
              <a:rPr lang="ru-RU" sz="1800" smtClean="0"/>
              <a:t>участников мероприятий.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14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36972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rebuchet MS" pitchFamily="34" charset="0"/>
              </a:rPr>
              <a:t>Контакты</a:t>
            </a:r>
            <a:endParaRPr lang="ru-RU" sz="1400" b="1" i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8" y="1989300"/>
            <a:ext cx="28800" cy="495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304411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rebuchet MS" pitchFamily="34" charset="0"/>
              </a:rPr>
              <a:t>Реквизиты</a:t>
            </a:r>
            <a:endParaRPr lang="ru-RU" sz="1400" b="1" i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8650" y="3658470"/>
            <a:ext cx="50659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Общество с ограниченной ответственностью «</a:t>
            </a:r>
            <a:r>
              <a:rPr lang="ru-RU" sz="1400" b="0" i="0" u="none" strike="noStrike" kern="12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Кубнет</a:t>
            </a: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ИНН: 2308017392  КПП: 230801001  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ОГРН: 1022301616204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Р/с: 40702810430020100123 Краснодарское отделение № 8619 г. Краснодар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к/с: 30101810100000000602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БИК: 040349602</a:t>
            </a: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8" y="4108818"/>
            <a:ext cx="28800" cy="495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8752" y="1877325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350033, г. Краснодар, ул. Ленина 97, 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тел. (861) 267-28-46 (доб. 201)</a:t>
            </a:r>
          </a:p>
          <a:p>
            <a:pPr>
              <a:lnSpc>
                <a:spcPct val="100000"/>
              </a:lnSpc>
            </a:pP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Е-</a:t>
            </a:r>
            <a:r>
              <a:rPr lang="ru-RU" sz="1400" b="0" i="0" u="none" strike="noStrike" kern="12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mail</a:t>
            </a:r>
            <a:r>
              <a:rPr lang="ru-RU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: </a:t>
            </a:r>
            <a:r>
              <a:rPr lang="en-US" sz="1400" b="0" i="0" u="none" strike="noStrike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Microsoft Sans Serif" pitchFamily="34" charset="0"/>
              </a:rPr>
              <a:t>info@spellsystems.com</a:t>
            </a:r>
            <a:endParaRPr lang="ru-RU" sz="1400" b="0" i="0" u="none" strike="noStrike" kern="1200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8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1189" y="280753"/>
            <a:ext cx="7886700" cy="50270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  <a:ea typeface="+mn-ea"/>
                <a:cs typeface="+mn-cs"/>
              </a:rPr>
              <a:t>Функции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01189" y="861832"/>
            <a:ext cx="4310742" cy="435133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учетными </a:t>
            </a:r>
            <a:r>
              <a:rPr lang="ru-RU" sz="1200" dirty="0"/>
              <a:t>записями операторов</a:t>
            </a:r>
            <a:r>
              <a:rPr lang="ru-RU" sz="1200" dirty="0" smtClean="0"/>
              <a:t>,</a:t>
            </a:r>
            <a:r>
              <a:rPr lang="en-US" sz="1200" dirty="0" smtClean="0"/>
              <a:t> </a:t>
            </a:r>
            <a:r>
              <a:rPr lang="ru-RU" sz="1200" dirty="0" smtClean="0"/>
              <a:t>участников, охраны.</a:t>
            </a:r>
            <a:endParaRPr lang="ru-RU" sz="1200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мероприятиями</a:t>
            </a:r>
            <a:endParaRPr lang="ru-RU" sz="1200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услугами</a:t>
            </a:r>
            <a:r>
              <a:rPr lang="ru-RU" sz="1200" dirty="0"/>
              <a:t>: транспорт,  места размещения </a:t>
            </a:r>
            <a:r>
              <a:rPr lang="ru-RU" sz="1200" dirty="0" smtClean="0"/>
              <a:t>и др.</a:t>
            </a:r>
            <a:endParaRPr lang="ru-RU" sz="1200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локациями мероприятия и зонами </a:t>
            </a:r>
            <a:r>
              <a:rPr lang="ru-RU" sz="1200" dirty="0"/>
              <a:t>доступа.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правами </a:t>
            </a:r>
            <a:r>
              <a:rPr lang="ru-RU" sz="1200" dirty="0"/>
              <a:t>доступа групп и отдельных участников </a:t>
            </a:r>
            <a:r>
              <a:rPr lang="ru-RU" sz="1200" dirty="0" smtClean="0"/>
              <a:t>в определенные зоны и на отдельные мероприятия</a:t>
            </a:r>
            <a:r>
              <a:rPr lang="ru-RU" sz="12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/>
              <a:t>Аккредитация </a:t>
            </a:r>
            <a:r>
              <a:rPr lang="ru-RU" sz="1200" dirty="0" smtClean="0"/>
              <a:t>участников.</a:t>
            </a:r>
            <a:endParaRPr lang="ru-RU" sz="1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/>
              <a:t>Выпуск </a:t>
            </a:r>
            <a:r>
              <a:rPr lang="ru-RU" sz="1200" dirty="0" err="1"/>
              <a:t>бейджей-пропуков</a:t>
            </a:r>
            <a:r>
              <a:rPr lang="ru-RU" sz="1200" dirty="0"/>
              <a:t> с сохранением истории эмиссии.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err="1" smtClean="0"/>
              <a:t>Журналирование</a:t>
            </a:r>
            <a:r>
              <a:rPr lang="ru-RU" sz="1200" dirty="0" smtClean="0"/>
              <a:t> регистраций</a:t>
            </a:r>
            <a:r>
              <a:rPr lang="ru-RU" sz="1200" dirty="0"/>
              <a:t>, посещений и перемещений, а также текущего положения участников и наполнения </a:t>
            </a:r>
            <a:r>
              <a:rPr lang="ru-RU" sz="1200" dirty="0" smtClean="0"/>
              <a:t>зон.</a:t>
            </a:r>
            <a:endParaRPr lang="ru-RU" sz="1200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Уведомлений участников мероприятия и информационное сопровождение.</a:t>
            </a:r>
            <a:endParaRPr lang="ru-RU" sz="1200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/>
              <a:t>Управление справочной </a:t>
            </a:r>
            <a:r>
              <a:rPr lang="ru-RU" sz="1200" dirty="0"/>
              <a:t>информацией, отображаемой участникам в мобильных приложениях на двух языках по </a:t>
            </a:r>
            <a:r>
              <a:rPr lang="ru-RU" sz="1200" dirty="0" smtClean="0"/>
              <a:t>категориям</a:t>
            </a:r>
            <a:r>
              <a:rPr lang="ru-RU" sz="1200" dirty="0"/>
              <a:t>.</a:t>
            </a:r>
          </a:p>
        </p:txBody>
      </p:sp>
      <p:pic>
        <p:nvPicPr>
          <p:cNvPr id="1026" name="Picture 2" descr="http://getcover.ru/i/5qw961435838781.7/ilgc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55" y="2264229"/>
            <a:ext cx="3990133" cy="24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323979"/>
            <a:ext cx="8103325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учетными записями операторов,</a:t>
            </a:r>
            <a:r>
              <a:rPr lang="en-US" sz="2800" b="1" i="1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участников,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охраны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313303"/>
            <a:ext cx="3317966" cy="243656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Основу системы составляет база данных участников мероприятия хранящая персональные данные участников и позволяющая дифференцировать всех субъектов по группам с различными правами доступа, предоставляемыми услугами и информационными уведомлениями.</a:t>
            </a:r>
          </a:p>
          <a:p>
            <a:pPr marL="0"/>
            <a:endParaRPr lang="ru-RU" sz="1600" dirty="0"/>
          </a:p>
        </p:txBody>
      </p:sp>
      <p:pic>
        <p:nvPicPr>
          <p:cNvPr id="12290" name="Picture 2" descr="http://getcover.ru/i/vxonz1435844498.07/pl6s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74" y="1785257"/>
            <a:ext cx="4607826" cy="33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294031"/>
            <a:ext cx="8103325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мероприятиями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313303"/>
            <a:ext cx="3317966" cy="272792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Система позволяет осуществлять программное сопровождение проводимых мероприятий с указанием:</a:t>
            </a:r>
          </a:p>
          <a:p>
            <a:r>
              <a:rPr lang="ru-RU" sz="1600" dirty="0" smtClean="0"/>
              <a:t>названия;</a:t>
            </a:r>
          </a:p>
          <a:p>
            <a:r>
              <a:rPr lang="ru-RU" sz="1600" dirty="0"/>
              <a:t>т</a:t>
            </a:r>
            <a:r>
              <a:rPr lang="ru-RU" sz="1600" dirty="0" smtClean="0"/>
              <a:t>ематики;</a:t>
            </a:r>
          </a:p>
          <a:p>
            <a:r>
              <a:rPr lang="ru-RU" sz="1600" dirty="0" smtClean="0"/>
              <a:t>описания;</a:t>
            </a:r>
          </a:p>
          <a:p>
            <a:r>
              <a:rPr lang="ru-RU" sz="1600" dirty="0" smtClean="0"/>
              <a:t>план</a:t>
            </a:r>
            <a:r>
              <a:rPr lang="en-US" sz="1600" dirty="0" smtClean="0"/>
              <a:t>-</a:t>
            </a:r>
            <a:r>
              <a:rPr lang="ru-RU" sz="1600" dirty="0" smtClean="0"/>
              <a:t>графика.</a:t>
            </a:r>
          </a:p>
          <a:p>
            <a:pPr marL="0"/>
            <a:endParaRPr lang="ru-RU" sz="1600" dirty="0"/>
          </a:p>
        </p:txBody>
      </p:sp>
      <p:pic>
        <p:nvPicPr>
          <p:cNvPr id="11268" name="Picture 4" descr="http://getcover.ru/i/ejgmi1435844777.67/26l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26" y="1917120"/>
            <a:ext cx="5338354" cy="35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311449"/>
            <a:ext cx="8103325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услугами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1660160"/>
            <a:ext cx="3043191" cy="39436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Для каждого из мероприятий возможно предусмотреть перечень предоставляемых услуг. Например:</a:t>
            </a:r>
          </a:p>
          <a:p>
            <a:r>
              <a:rPr lang="ru-RU" sz="1600" dirty="0" smtClean="0"/>
              <a:t>трансфер участников;</a:t>
            </a:r>
          </a:p>
          <a:p>
            <a:r>
              <a:rPr lang="ru-RU" sz="1600" dirty="0" smtClean="0"/>
              <a:t>питание:</a:t>
            </a:r>
          </a:p>
          <a:p>
            <a:r>
              <a:rPr lang="ru-RU" sz="1600" dirty="0" smtClean="0"/>
              <a:t>размещение;</a:t>
            </a:r>
          </a:p>
          <a:p>
            <a:r>
              <a:rPr lang="ru-RU" sz="1600" dirty="0" smtClean="0"/>
              <a:t>инструктаж;</a:t>
            </a:r>
          </a:p>
          <a:p>
            <a:r>
              <a:rPr lang="ru-RU" sz="1600" dirty="0" smtClean="0"/>
              <a:t>экскурсия;</a:t>
            </a:r>
          </a:p>
          <a:p>
            <a:r>
              <a:rPr lang="ru-RU" sz="1600" dirty="0" smtClean="0"/>
              <a:t>и т.д.</a:t>
            </a:r>
          </a:p>
          <a:p>
            <a:endParaRPr lang="ru-RU" dirty="0"/>
          </a:p>
          <a:p>
            <a:pPr marL="0"/>
            <a:endParaRPr lang="ru-RU" sz="1600" dirty="0"/>
          </a:p>
        </p:txBody>
      </p:sp>
      <p:pic>
        <p:nvPicPr>
          <p:cNvPr id="10242" name="Picture 2" descr="http://getcover.ru/i/t9qp61435844912.14/k67q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45" y="1529818"/>
            <a:ext cx="5060134" cy="22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uum.spll.ru/Content/ServiceLogos/1306042316795035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4" y="4020439"/>
            <a:ext cx="816338" cy="8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uum.spll.ru/Content/ServiceLogos/1306053880364986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19" y="4020439"/>
            <a:ext cx="818378" cy="8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uum.spll.ru/Content/ServiceLogos/13060538853505553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534" y="4020439"/>
            <a:ext cx="818378" cy="8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323979"/>
            <a:ext cx="8103325" cy="9130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локациями мероприятия и зонами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itchFamily="34" charset="0"/>
              </a:rPr>
              <a:t>доступа</a:t>
            </a:r>
            <a:endParaRPr lang="ru-RU" sz="2800" b="1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487478"/>
            <a:ext cx="3317966" cy="19000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Имеется возможность деления локации мероприятия на зоны, доступные для посещения отдельным категориям граждан.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Журнал посещения зоны составляется автоматически.</a:t>
            </a:r>
          </a:p>
          <a:p>
            <a:pPr marL="0"/>
            <a:endParaRPr lang="ru-RU" sz="1600" dirty="0"/>
          </a:p>
        </p:txBody>
      </p:sp>
      <p:pic>
        <p:nvPicPr>
          <p:cNvPr id="9218" name="Picture 2" descr="appartment, architectural, plan, schem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1875424"/>
            <a:ext cx="2890067" cy="277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327801"/>
            <a:ext cx="8103325" cy="13234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Управление правами доступа групп и отдельных участников в определенные зоны и на отдельные мероприятия.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2641169"/>
            <a:ext cx="3439886" cy="22149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Регистрация участников осуществляется с учетом персональных данных и фотографии. Все зарегистрированные участники делятся на группы и подгруппы с различными правами доступа к зонам, мероприятиям и предоставляемым услугам.</a:t>
            </a:r>
          </a:p>
          <a:p>
            <a:pPr marL="0"/>
            <a:endParaRPr lang="ru-RU" sz="1600" dirty="0"/>
          </a:p>
        </p:txBody>
      </p:sp>
      <p:pic>
        <p:nvPicPr>
          <p:cNvPr id="6" name="Picture 2" descr="http://getcover.ru/i/37nr61435846101.39/zh8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37" y="2120319"/>
            <a:ext cx="4817110" cy="31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6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4" y="328866"/>
            <a:ext cx="8103325" cy="502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rebuchet MS" pitchFamily="34" charset="0"/>
              </a:rPr>
              <a:t>Аккредитация участников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314" y="1927302"/>
            <a:ext cx="3317966" cy="30080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Система позволяет производить аккредитацию (регистрацию) участника перед посещением мероприятия.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Аккредитация может производиться оператором на стойке регистрации или участником самостоятельно с помощью интерактивного терминала с предустановленным программным обеспечением.</a:t>
            </a:r>
          </a:p>
          <a:p>
            <a:pPr marL="0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2" y="1227909"/>
            <a:ext cx="1544079" cy="3873066"/>
          </a:xfrm>
          <a:prstGeom prst="rect">
            <a:avLst/>
          </a:prstGeom>
          <a:effectLst>
            <a:outerShdw blurRad="254000" dist="38100" dir="5400000" sx="101000" sy="101000" algn="t" rotWithShape="0">
              <a:prstClr val="black">
                <a:alpha val="68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36" y="1227909"/>
            <a:ext cx="1543240" cy="3870961"/>
          </a:xfrm>
          <a:prstGeom prst="rect">
            <a:avLst/>
          </a:prstGeom>
          <a:effectLst>
            <a:outerShdw blurRad="254000" dist="38100" dir="5400000" sx="101000" sy="101000" algn="t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5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1200</Words>
  <Application>Microsoft Office PowerPoint</Application>
  <PresentationFormat>Экран (4:3)</PresentationFormat>
  <Paragraphs>153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Microsoft Sans Serif</vt:lpstr>
      <vt:lpstr>Trebuchet MS</vt:lpstr>
      <vt:lpstr>Wingdings</vt:lpstr>
      <vt:lpstr>Тема Office</vt:lpstr>
      <vt:lpstr>Информационная система  «Управление мероприятиями и контроль доступа»</vt:lpstr>
      <vt:lpstr>Описание и применение</vt:lpstr>
      <vt:lpstr>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учета участников мероприятий</dc:title>
  <dc:creator>Станислав Яцковский</dc:creator>
  <cp:lastModifiedBy>Учетная запись Майкрософт</cp:lastModifiedBy>
  <cp:revision>36</cp:revision>
  <cp:lastPrinted>2015-11-09T18:54:24Z</cp:lastPrinted>
  <dcterms:created xsi:type="dcterms:W3CDTF">2015-06-25T13:11:47Z</dcterms:created>
  <dcterms:modified xsi:type="dcterms:W3CDTF">2015-11-09T18:57:28Z</dcterms:modified>
</cp:coreProperties>
</file>